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77" r:id="rId3"/>
    <p:sldId id="278" r:id="rId4"/>
    <p:sldId id="279" r:id="rId5"/>
    <p:sldId id="280" r:id="rId6"/>
  </p:sldIdLst>
  <p:sldSz cx="9144000" cy="5143500" type="screen16x9"/>
  <p:notesSz cx="6858000" cy="9144000"/>
  <p:embeddedFontLst>
    <p:embeddedFont>
      <p:font typeface="Nunito" panose="020B0604020202020204" charset="-52"/>
      <p:regular r:id="rId8"/>
      <p:bold r:id="rId9"/>
      <p:italic r:id="rId10"/>
      <p:boldItalic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1170662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75531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Google Shape;34;p2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35" name="Google Shape;35;p2"/>
          <p:cNvSpPr txBox="1">
            <a:spLocks noGrp="1"/>
          </p:cNvSpPr>
          <p:nvPr>
            <p:ph type="subTitle" idx="1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47;p3"/>
          <p:cNvSpPr txBox="1">
            <a:spLocks noGrp="1"/>
          </p:cNvSpPr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4" name="Google Shape;54;p4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1" name="Google Shape;61;p5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2" name="Google Shape;62;p5"/>
          <p:cNvSpPr txBox="1">
            <a:spLocks noGrp="1"/>
          </p:cNvSpPr>
          <p:nvPr>
            <p:ph type="body" idx="2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6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9" name="Google Shape;69;p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7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75" name="Google Shape;75;p7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p7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Google Shape;93;p8"/>
          <p:cNvSpPr txBox="1">
            <a:spLocks noGrp="1"/>
          </p:cNvSpPr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94" name="Google Shape;94;p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00" name="Google Shape;100;p9"/>
          <p:cNvSpPr txBox="1">
            <a:spLocks noGrp="1"/>
          </p:cNvSpPr>
          <p:nvPr>
            <p:ph type="subTitle" idx="1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9"/>
          <p:cNvSpPr txBox="1">
            <a:spLocks noGrp="1"/>
          </p:cNvSpPr>
          <p:nvPr>
            <p:ph type="body" idx="2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02" name="Google Shape;102;p9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0"/>
          <p:cNvSpPr txBox="1">
            <a:spLocks noGrp="1"/>
          </p:cNvSpPr>
          <p:nvPr>
            <p:ph type="body" idx="1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8" name="Google Shape;108;p10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" name="Google Shape;119;p11"/>
          <p:cNvSpPr txBox="1">
            <a:spLocks noGrp="1"/>
          </p:cNvSpPr>
          <p:nvPr>
            <p:ph type="title" hasCustomPrompt="1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>
            <a:spLocks noGrp="1"/>
          </p:cNvSpPr>
          <p:nvPr>
            <p:ph type="body" idx="1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1" name="Google Shape;121;p1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hift">
    <p:bg>
      <p:bgPr>
        <a:solidFill>
          <a:srgbClr val="1155CC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2984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kk-KZ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РЕТТЕУШІ ЖӘНЕ СУ ҚОРЫН САҚТАУШЫ СЫЙЫМДЫЛЫҚТАР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8974" y="266211"/>
            <a:ext cx="442302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/>
            <a:r>
              <a:rPr lang="kk-KZ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Суды тұтынумен 2-ші көтеру сорғыш станцияның жеткізуінің толық сәйкестегіне жету мүмкін емес.</a:t>
            </a:r>
            <a:endParaRPr lang="ru-RU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kk-KZ" sz="1800" b="1" dirty="0">
                <a:latin typeface="Times New Roman" panose="02020603050405020304" pitchFamily="18" charset="0"/>
                <a:ea typeface="Calibri" panose="020F0502020204030204" pitchFamily="34" charset="0"/>
              </a:rPr>
              <a:t>Су арынды мұнара – </a:t>
            </a:r>
            <a:r>
              <a:rPr lang="kk-KZ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реттеуші және өртке қарсы су қорын сақтауға арналған, сонымен қатар желідегі қажетті арынды ұстап тұрады. </a:t>
            </a:r>
            <a:r>
              <a:rPr lang="kk-KZ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Мұнараларды темірбетоннан, кірпіштен, металлдан жасайды.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1983" y="266211"/>
            <a:ext cx="3304762" cy="319047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171255" y="3456687"/>
            <a:ext cx="77775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Су арынды мұнара үлгісі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: 1 – </a:t>
            </a:r>
            <a:r>
              <a:rPr lang="kk-KZ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іргетас және жер төле; 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2 – </a:t>
            </a:r>
            <a:r>
              <a:rPr lang="kk-KZ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беру және әкету құбырлары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; 3 -</a:t>
            </a:r>
            <a:r>
              <a:rPr lang="kk-KZ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баспалдақ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; 4 – 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сальник</a:t>
            </a:r>
            <a:r>
              <a:rPr lang="kk-KZ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ті 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компенсатор</a:t>
            </a:r>
            <a:r>
              <a:rPr lang="kk-KZ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лар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; 5 – </a:t>
            </a:r>
            <a:r>
              <a:rPr lang="kk-KZ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өртке қарсы су қорын алатын құбыр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; 6 – </a:t>
            </a:r>
            <a:r>
              <a:rPr lang="kk-KZ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шаруашылық-ауыз суды алатын құбыр; 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7 - 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бак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; 8 -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шат</a:t>
            </a:r>
            <a:r>
              <a:rPr lang="kk-KZ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ы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р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; 9 – </a:t>
            </a:r>
            <a:r>
              <a:rPr lang="kk-KZ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су төгу құбыры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; 10 – </a:t>
            </a:r>
            <a:r>
              <a:rPr lang="kk-KZ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қалдық әкету құбыры; 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11 – </a:t>
            </a:r>
            <a:r>
              <a:rPr lang="kk-KZ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жинау құбыры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; 12 – </a:t>
            </a:r>
            <a:r>
              <a:rPr lang="kk-KZ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тіреу  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конструкция</a:t>
            </a:r>
            <a:r>
              <a:rPr lang="kk-KZ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сы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kk-KZ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діңгек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); 13 –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гидравли</a:t>
            </a:r>
            <a:r>
              <a:rPr lang="kk-KZ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калық жаппа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5723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68512" y="780836"/>
            <a:ext cx="74282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/>
            <a:r>
              <a:rPr lang="kk-KZ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Мұнараның багінде реттеу сиымдылығымен  бірге бірінші минуттарда пайда болған өртті өшіруге арналған қор болуы жөн.</a:t>
            </a:r>
            <a:endParaRPr lang="ru-RU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kk-KZ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Сөйтіп бактің көлемін мына формуламен анықтауға болады.</a:t>
            </a:r>
            <a:endParaRPr lang="ru-RU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kk-KZ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W</a:t>
            </a:r>
            <a:r>
              <a:rPr lang="kk-KZ" sz="180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</a:t>
            </a:r>
            <a:r>
              <a:rPr lang="kk-KZ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=W</a:t>
            </a:r>
            <a:r>
              <a:rPr lang="kk-KZ" sz="180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kk-KZ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+W</a:t>
            </a:r>
            <a:r>
              <a:rPr lang="kk-KZ" sz="180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  , </a:t>
            </a:r>
            <a:r>
              <a:rPr lang="kk-KZ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</a:t>
            </a:r>
            <a:r>
              <a:rPr lang="kk-KZ" sz="18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endParaRPr lang="ru-RU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kk-KZ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Мұндағы W</a:t>
            </a:r>
            <a:r>
              <a:rPr lang="kk-KZ" sz="180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 </a:t>
            </a:r>
            <a:r>
              <a:rPr lang="kk-KZ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бактің реттелу көлемі</a:t>
            </a:r>
            <a:endParaRPr lang="ru-RU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kk-KZ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W</a:t>
            </a:r>
            <a:r>
              <a:rPr lang="kk-KZ" sz="180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  </a:t>
            </a:r>
            <a:r>
              <a:rPr lang="kk-KZ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- 10 минут бойында өрт өшіруге жаратылатын судың қоры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38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636" y="332522"/>
            <a:ext cx="397153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/>
            <a:r>
              <a:rPr lang="kk-KZ" sz="1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Резервуарлар </a:t>
            </a:r>
            <a:r>
              <a:rPr lang="kk-KZ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судың қорын сақтауға арналып, белгіленуіне байланысты сумен жабдықтау жүйелерінің әртүрлі жерінде орналасады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5171" y="201957"/>
            <a:ext cx="4694717" cy="463253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23636" y="1920036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k-KZ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Таза су резервуары комуникацияларының үлгісі  </a:t>
            </a:r>
            <a:br>
              <a:rPr lang="kk-KZ" sz="1800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kk-KZ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1 – резервуарға су беру; 2 –сүзгіні жууға шаруашылық-ауыз су беру; 3 – өрттік су шығынын әкету; 4 – қайтадан құю (перелив); 5 – тұнбаны тастау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9086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1933" y="441790"/>
            <a:ext cx="796247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Резервуарларды құру себебі: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1-ші көтеру сорғыш станциялардан келетін суды қабылдау және сақтау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тазаланған суды сақтау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айналма сумен жабдықтау өндіріс жүйелерінде жаңа суды қабылдау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судың реттеу көлемін сақтау және тораптағы арынды тұрақтату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өрт өшіруге және апатты жағдайда пайдаланатын судың қорын сақтау.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346225"/>
      </p:ext>
    </p:extLst>
  </p:cSld>
  <p:clrMapOvr>
    <a:masterClrMapping/>
  </p:clrMapOvr>
</p:sld>
</file>

<file path=ppt/theme/theme1.xml><?xml version="1.0" encoding="utf-8"?>
<a:theme xmlns:a="http://schemas.openxmlformats.org/drawingml/2006/main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239</Words>
  <Application>Microsoft Office PowerPoint</Application>
  <PresentationFormat>Экран (16:9)</PresentationFormat>
  <Paragraphs>17</Paragraphs>
  <Slides>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Times New Roman</vt:lpstr>
      <vt:lpstr>Nunito</vt:lpstr>
      <vt:lpstr>Arial</vt:lpstr>
      <vt:lpstr>Calibri</vt:lpstr>
      <vt:lpstr>Shift</vt:lpstr>
      <vt:lpstr>РЕТТЕУШІ ЖӘНЕ СУ ҚОРЫН САҚТАУШЫ СЫЙЫМДЫЛЫҚТАР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Су құбырының құрылымына қойылатын талаптар</dc:title>
  <cp:lastModifiedBy>User</cp:lastModifiedBy>
  <cp:revision>5</cp:revision>
  <dcterms:modified xsi:type="dcterms:W3CDTF">2020-08-23T11:57:11Z</dcterms:modified>
</cp:coreProperties>
</file>